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7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6.xml"/><Relationship Id="rId32" Type="http://schemas.openxmlformats.org/officeDocument/2006/relationships/font" Target="fonts/Raleway-italic.fntdata"/><Relationship Id="rId13" Type="http://schemas.openxmlformats.org/officeDocument/2006/relationships/slide" Target="slides/slide9.xml"/><Relationship Id="rId35" Type="http://schemas.openxmlformats.org/officeDocument/2006/relationships/font" Target="fonts/Lato-bold.fntdata"/><Relationship Id="rId12" Type="http://schemas.openxmlformats.org/officeDocument/2006/relationships/slide" Target="slides/slide8.xml"/><Relationship Id="rId34" Type="http://schemas.openxmlformats.org/officeDocument/2006/relationships/font" Target="fonts/Lato-regular.fntdata"/><Relationship Id="rId15" Type="http://schemas.openxmlformats.org/officeDocument/2006/relationships/slide" Target="slides/slide11.xml"/><Relationship Id="rId37" Type="http://schemas.openxmlformats.org/officeDocument/2006/relationships/font" Target="fonts/Lato-boldItalic.fntdata"/><Relationship Id="rId14" Type="http://schemas.openxmlformats.org/officeDocument/2006/relationships/slide" Target="slides/slide10.xml"/><Relationship Id="rId36" Type="http://schemas.openxmlformats.org/officeDocument/2006/relationships/font" Target="fonts/Lato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Shape 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hyperlink" Target="https://www.usability.gov/what-and-why/information-architecture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slide3.xml"/><Relationship Id="rId4" Type="http://schemas.openxmlformats.org/officeDocument/2006/relationships/slide" Target="slide11.xml"/><Relationship Id="rId5" Type="http://schemas.openxmlformats.org/officeDocument/2006/relationships/slide" Target="slide14.xml"/><Relationship Id="rId6" Type="http://schemas.openxmlformats.org/officeDocument/2006/relationships/slide" Target="slide21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blog.balsamiq.com/wireframe-presentation-tips/" TargetMode="External"/><Relationship Id="rId4" Type="http://schemas.openxmlformats.org/officeDocument/2006/relationships/hyperlink" Target="http://blog.teamtreehouse.com/3-steps-better-ui-wireframes" TargetMode="External"/><Relationship Id="rId5" Type="http://schemas.openxmlformats.org/officeDocument/2006/relationships/hyperlink" Target="http://uxmastery.com/wireframing-for-beginner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usability.gov/how-to-and-tools/methods/personas.html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Shape 136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Shape 13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Shape 138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Wireframes</a:t>
            </a:r>
            <a:endParaRPr/>
          </a:p>
        </p:txBody>
      </p:sp>
      <p:sp>
        <p:nvSpPr>
          <p:cNvPr id="139" name="Shape 139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and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  <p:pic>
        <p:nvPicPr>
          <p:cNvPr descr="Mobile View" id="140" name="Shape 140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 b="0"/>
          </a:p>
        </p:txBody>
      </p:sp>
      <p:sp>
        <p:nvSpPr>
          <p:cNvPr id="203" name="Shape 203"/>
          <p:cNvSpPr txBox="1"/>
          <p:nvPr>
            <p:ph type="title"/>
          </p:nvPr>
        </p:nvSpPr>
        <p:spPr>
          <a:xfrm>
            <a:off x="729450" y="1745716"/>
            <a:ext cx="7021200" cy="22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State your assumptions or any unknowns here.</a:t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description</a:t>
            </a:r>
            <a:endParaRPr/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that you’ve justified your attention to the problem, summarize your solution in one or two sentences.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better than existing solutions </a:t>
            </a:r>
            <a:endParaRPr/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Return to the problem now that you’ve introduced your solution. Compare your solution to others and describe how it is superior.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Shape 231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Information architecture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Site Map HD.png"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7775" y="873225"/>
            <a:ext cx="6888451" cy="3244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Shape 233"/>
          <p:cNvGrpSpPr/>
          <p:nvPr/>
        </p:nvGrpSpPr>
        <p:grpSpPr>
          <a:xfrm>
            <a:off x="4117368" y="4819350"/>
            <a:ext cx="5102882" cy="274500"/>
            <a:chOff x="3722577" y="4819350"/>
            <a:chExt cx="5102882" cy="274500"/>
          </a:xfrm>
        </p:grpSpPr>
        <p:sp>
          <p:nvSpPr>
            <p:cNvPr id="234" name="Shape 234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ic_lightbulb_green.png" id="235" name="Shape 2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6" name="Shape 236"/>
            <p:cNvSpPr txBox="1"/>
            <p:nvPr/>
          </p:nvSpPr>
          <p:spPr>
            <a:xfrm>
              <a:off x="3927958" y="4819350"/>
              <a:ext cx="48975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Information architecture is the flow of content across the site or application (</a:t>
              </a:r>
              <a:r>
                <a:rPr lang="en" sz="800" u="sng">
                  <a:solidFill>
                    <a:schemeClr val="accent4"/>
                  </a:solidFill>
                  <a:latin typeface="Lato"/>
                  <a:ea typeface="Lato"/>
                  <a:cs typeface="Lato"/>
                  <a:sym typeface="Lato"/>
                  <a:hlinkClick r:id="rId5"/>
                </a:rPr>
                <a:t>more info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).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ponents" id="241" name="Shape 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463" y="198200"/>
            <a:ext cx="5923067" cy="444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" name="Shape 242"/>
          <p:cNvGrpSpPr/>
          <p:nvPr/>
        </p:nvGrpSpPr>
        <p:grpSpPr>
          <a:xfrm>
            <a:off x="5690200" y="933250"/>
            <a:ext cx="3132300" cy="525000"/>
            <a:chOff x="5330350" y="2313675"/>
            <a:chExt cx="3132300" cy="525000"/>
          </a:xfrm>
        </p:grpSpPr>
        <p:sp>
          <p:nvSpPr>
            <p:cNvPr id="243" name="Shape 243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Shape 244"/>
            <p:cNvSpPr txBox="1"/>
            <p:nvPr/>
          </p:nvSpPr>
          <p:spPr>
            <a:xfrm>
              <a:off x="6278925" y="2387571"/>
              <a:ext cx="2097000" cy="39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Call out key parts of the UI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45" name="Shape 245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246" name="Shape 246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Shape 247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Component Browser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248" name="Shape 248"/>
          <p:cNvGrpSpPr/>
          <p:nvPr/>
        </p:nvGrpSpPr>
        <p:grpSpPr>
          <a:xfrm>
            <a:off x="5601002" y="4819350"/>
            <a:ext cx="3695398" cy="274500"/>
            <a:chOff x="3722577" y="4819350"/>
            <a:chExt cx="3695398" cy="274500"/>
          </a:xfrm>
        </p:grpSpPr>
        <p:sp>
          <p:nvSpPr>
            <p:cNvPr id="249" name="Shape 249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ic_lightbulb_green.png" id="250" name="Shape 25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" name="Shape 251"/>
            <p:cNvSpPr txBox="1"/>
            <p:nvPr/>
          </p:nvSpPr>
          <p:spPr>
            <a:xfrm>
              <a:off x="3928075" y="4819350"/>
              <a:ext cx="34899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 the Balsamiq add-on to make your own wireframe.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Component Detail" id="257" name="Shape 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000" y="197100"/>
            <a:ext cx="5926001" cy="44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Shape 258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263" name="Shape 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13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Shape 264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265" name="Shape 265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Shape 266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67" name="Shape 267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268" name="Shape 268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Shape 269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 (Mobile)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Shape 275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Contacts"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475" y="180675"/>
            <a:ext cx="5957025" cy="444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Shape 146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3"/>
              </a:rPr>
              <a:t>The Problem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4"/>
              </a:rPr>
              <a:t>Solution Proposal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5"/>
              </a:rPr>
              <a:t>Wireframes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6"/>
              </a:rPr>
              <a:t>Next Steps</a:t>
            </a:r>
            <a:endParaRPr sz="16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281" name="Shape 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00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Shape 282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 (Mobile)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next?</a:t>
            </a:r>
            <a:endParaRPr/>
          </a:p>
        </p:txBody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Present the timeline.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Solicit comments on these slides or reviews on these wireframes in the Balsamiq add-on.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User testing plan.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9" name="Shape 299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0" name="Shape 300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1" name="Shape 30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pSp>
        <p:nvGrpSpPr>
          <p:cNvPr id="302" name="Shape 302"/>
          <p:cNvGrpSpPr/>
          <p:nvPr/>
        </p:nvGrpSpPr>
        <p:grpSpPr>
          <a:xfrm>
            <a:off x="5293201" y="2678680"/>
            <a:ext cx="1040700" cy="1039104"/>
            <a:chOff x="5293201" y="2678680"/>
            <a:chExt cx="1040700" cy="1039104"/>
          </a:xfrm>
        </p:grpSpPr>
        <p:sp>
          <p:nvSpPr>
            <p:cNvPr id="303" name="Shape 303"/>
            <p:cNvSpPr txBox="1"/>
            <p:nvPr/>
          </p:nvSpPr>
          <p:spPr>
            <a:xfrm>
              <a:off x="5297801" y="2856485"/>
              <a:ext cx="1029000" cy="8613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Prototype</a:t>
              </a:r>
              <a:endParaRPr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4" name="Shape 304"/>
            <p:cNvSpPr txBox="1"/>
            <p:nvPr/>
          </p:nvSpPr>
          <p:spPr>
            <a:xfrm>
              <a:off x="5293201" y="2678680"/>
              <a:ext cx="10407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SEPT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5" name="Shape 305"/>
          <p:cNvGrpSpPr/>
          <p:nvPr/>
        </p:nvGrpSpPr>
        <p:grpSpPr>
          <a:xfrm>
            <a:off x="6415277" y="2678680"/>
            <a:ext cx="1029017" cy="1039006"/>
            <a:chOff x="6415277" y="2678680"/>
            <a:chExt cx="1029017" cy="1039006"/>
          </a:xfrm>
        </p:grpSpPr>
        <p:sp>
          <p:nvSpPr>
            <p:cNvPr id="306" name="Shape 306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testing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7" name="Shape 307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OCT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8" name="Shape 308"/>
          <p:cNvGrpSpPr/>
          <p:nvPr/>
        </p:nvGrpSpPr>
        <p:grpSpPr>
          <a:xfrm>
            <a:off x="7532731" y="2678680"/>
            <a:ext cx="1029011" cy="1039104"/>
            <a:chOff x="7532731" y="2678680"/>
            <a:chExt cx="1029011" cy="1039104"/>
          </a:xfrm>
        </p:grpSpPr>
        <p:sp>
          <p:nvSpPr>
            <p:cNvPr id="309" name="Shape 309"/>
            <p:cNvSpPr txBox="1"/>
            <p:nvPr/>
          </p:nvSpPr>
          <p:spPr>
            <a:xfrm>
              <a:off x="7532731" y="2856484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Dev hand-off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0" name="Shape 310"/>
            <p:cNvSpPr txBox="1"/>
            <p:nvPr/>
          </p:nvSpPr>
          <p:spPr>
            <a:xfrm>
              <a:off x="7532742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NOV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1" name="Shape 311"/>
          <p:cNvGrpSpPr/>
          <p:nvPr/>
        </p:nvGrpSpPr>
        <p:grpSpPr>
          <a:xfrm>
            <a:off x="4180373" y="2678680"/>
            <a:ext cx="1029024" cy="1039007"/>
            <a:chOff x="4180373" y="2678680"/>
            <a:chExt cx="1029024" cy="1039007"/>
          </a:xfrm>
        </p:grpSpPr>
        <p:sp>
          <p:nvSpPr>
            <p:cNvPr id="312" name="Shape 312"/>
            <p:cNvSpPr txBox="1"/>
            <p:nvPr/>
          </p:nvSpPr>
          <p:spPr>
            <a:xfrm>
              <a:off x="4180373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Review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3" name="Shape 313"/>
            <p:cNvSpPr txBox="1"/>
            <p:nvPr/>
          </p:nvSpPr>
          <p:spPr>
            <a:xfrm>
              <a:off x="4180397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AUG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4" name="Shape 314"/>
          <p:cNvGrpSpPr/>
          <p:nvPr/>
        </p:nvGrpSpPr>
        <p:grpSpPr>
          <a:xfrm>
            <a:off x="3062921" y="2678680"/>
            <a:ext cx="1029028" cy="1039008"/>
            <a:chOff x="3062921" y="2678680"/>
            <a:chExt cx="1029028" cy="1039008"/>
          </a:xfrm>
        </p:grpSpPr>
        <p:sp>
          <p:nvSpPr>
            <p:cNvPr id="315" name="Shape 315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Wireframes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6" name="Shape 316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TODAY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7" name="Shape 317"/>
          <p:cNvGrpSpPr/>
          <p:nvPr/>
        </p:nvGrpSpPr>
        <p:grpSpPr>
          <a:xfrm>
            <a:off x="1945500" y="2678680"/>
            <a:ext cx="1029000" cy="1038995"/>
            <a:chOff x="1945500" y="2678680"/>
            <a:chExt cx="1029000" cy="1038995"/>
          </a:xfrm>
        </p:grpSpPr>
        <p:sp>
          <p:nvSpPr>
            <p:cNvPr id="318" name="Shape 318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research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9" name="Shape 319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JUN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0" name="Shape 320"/>
          <p:cNvGrpSpPr/>
          <p:nvPr/>
        </p:nvGrpSpPr>
        <p:grpSpPr>
          <a:xfrm>
            <a:off x="828040" y="2678680"/>
            <a:ext cx="1029012" cy="1039104"/>
            <a:chOff x="828040" y="2678680"/>
            <a:chExt cx="1029012" cy="1039104"/>
          </a:xfrm>
        </p:grpSpPr>
        <p:sp>
          <p:nvSpPr>
            <p:cNvPr id="321" name="Shape 321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Requirements gathering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2" name="Shape 322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3" name="Shape 323"/>
          <p:cNvGrpSpPr/>
          <p:nvPr/>
        </p:nvGrpSpPr>
        <p:grpSpPr>
          <a:xfrm>
            <a:off x="3062590" y="2041983"/>
            <a:ext cx="1368114" cy="1312853"/>
            <a:chOff x="3588475" y="2010171"/>
            <a:chExt cx="1318664" cy="1265400"/>
          </a:xfrm>
        </p:grpSpPr>
        <p:sp>
          <p:nvSpPr>
            <p:cNvPr id="324" name="Shape 324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Shape 326"/>
          <p:cNvGrpSpPr/>
          <p:nvPr/>
        </p:nvGrpSpPr>
        <p:grpSpPr>
          <a:xfrm rot="10800000">
            <a:off x="3841288" y="3035640"/>
            <a:ext cx="1368114" cy="1312853"/>
            <a:chOff x="3588475" y="2010171"/>
            <a:chExt cx="1318664" cy="1265400"/>
          </a:xfrm>
        </p:grpSpPr>
        <p:sp>
          <p:nvSpPr>
            <p:cNvPr id="327" name="Shape 327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39" name="Shape 33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/>
              </a:rPr>
              <a:t>Tips for Presenting Your Wireframes</a:t>
            </a:r>
            <a:endParaRPr>
              <a:solidFill>
                <a:schemeClr val="accent5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/>
              </a:rPr>
              <a:t>3 Steps to Better UI Wireframes</a:t>
            </a:r>
            <a:endParaRPr>
              <a:solidFill>
                <a:schemeClr val="accent5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5"/>
              </a:rPr>
              <a:t>Wireframing for Beginners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7" name="Shape 15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State the problem you are solving in one or two sentences. 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Make sure to explain why it is a real problem.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customers do today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Justify your effort to try to solve the problem. 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Highlight the pain points of the current solution or how customers deal with not having a solution to the problem.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69" name="Shape 16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01</a:t>
            </a:r>
            <a:endParaRPr b="0"/>
          </a:p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List any research or data you have to support the need for a solution.</a:t>
            </a:r>
            <a:endParaRPr sz="1300"/>
          </a:p>
        </p:txBody>
      </p:sp>
      <p:pic>
        <p:nvPicPr>
          <p:cNvPr id="171" name="Shape 171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469" y="1319762"/>
            <a:ext cx="3781899" cy="2804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/>
        </p:nvSpPr>
        <p:spPr>
          <a:xfrm rot="10592382">
            <a:off x="5513499" y="1379656"/>
            <a:ext cx="2689002" cy="2689002"/>
          </a:xfrm>
          <a:prstGeom prst="blockArc">
            <a:avLst>
              <a:gd fmla="val 2627839" name="adj1"/>
              <a:gd fmla="val 5880699" name="adj2"/>
              <a:gd fmla="val 7985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02</a:t>
            </a:r>
            <a:endParaRPr/>
          </a:p>
        </p:txBody>
      </p:sp>
      <p:sp>
        <p:nvSpPr>
          <p:cNvPr id="178" name="Shape 178"/>
          <p:cNvSpPr txBox="1"/>
          <p:nvPr>
            <p:ph idx="1" type="subTitle"/>
          </p:nvPr>
        </p:nvSpPr>
        <p:spPr>
          <a:xfrm>
            <a:off x="724950" y="3313925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Explain why you’re focusing on a particular part of the problem or a particular subset of users.</a:t>
            </a:r>
            <a:endParaRPr sz="1300"/>
          </a:p>
        </p:txBody>
      </p:sp>
      <p:sp>
        <p:nvSpPr>
          <p:cNvPr id="179" name="Shape 179"/>
          <p:cNvSpPr txBox="1"/>
          <p:nvPr>
            <p:ph idx="2" type="body"/>
          </p:nvPr>
        </p:nvSpPr>
        <p:spPr>
          <a:xfrm>
            <a:off x="6038550" y="2081288"/>
            <a:ext cx="16389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</a:rPr>
              <a:t>82%</a:t>
            </a:r>
            <a:endParaRPr sz="3600">
              <a:solidFill>
                <a:schemeClr val="dk1"/>
              </a:solidFill>
            </a:endParaRPr>
          </a:p>
          <a:p>
            <a:pPr indent="0" lvl="0" mar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5513395" y="1379567"/>
            <a:ext cx="2688900" cy="2688900"/>
          </a:xfrm>
          <a:prstGeom prst="blockArc">
            <a:avLst>
              <a:gd fmla="val 16211102" name="adj1"/>
              <a:gd fmla="val 13367420" name="adj2"/>
              <a:gd fmla="val 7983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2" type="body"/>
          </p:nvPr>
        </p:nvSpPr>
        <p:spPr>
          <a:xfrm>
            <a:off x="5877325" y="2715963"/>
            <a:ext cx="19611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Users are constantly searching for a solution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information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03</a:t>
            </a:r>
            <a:endParaRPr/>
          </a:p>
        </p:txBody>
      </p:sp>
      <p:sp>
        <p:nvSpPr>
          <p:cNvPr id="187" name="Shape 187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Reference your </a:t>
            </a:r>
            <a:r>
              <a:rPr lang="en" sz="1300" u="sng">
                <a:solidFill>
                  <a:schemeClr val="accent5"/>
                </a:solidFill>
                <a:hlinkClick r:id="rId3"/>
              </a:rPr>
              <a:t>personas</a:t>
            </a:r>
            <a:r>
              <a:rPr lang="en" sz="1300"/>
              <a:t>, if you have them.</a:t>
            </a:r>
            <a:endParaRPr sz="1300"/>
          </a:p>
        </p:txBody>
      </p:sp>
      <p:pic>
        <p:nvPicPr>
          <p:cNvPr id="188" name="Shape 1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7925" y="1188450"/>
            <a:ext cx="1440199" cy="144019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Shape 189"/>
          <p:cNvSpPr txBox="1"/>
          <p:nvPr/>
        </p:nvSpPr>
        <p:spPr>
          <a:xfrm>
            <a:off x="5207600" y="2891725"/>
            <a:ext cx="33009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Julia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5207600" y="3521563"/>
            <a:ext cx="3300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Describe the content of Julia’s job and the problem she and her team are currently facing.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Shape 191"/>
          <p:cNvSpPr txBox="1"/>
          <p:nvPr/>
        </p:nvSpPr>
        <p:spPr>
          <a:xfrm>
            <a:off x="5207575" y="3142990"/>
            <a:ext cx="33009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Team Manager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cases, user stories, notes to set up the wireframes. Such as…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an Administrator, I would like to restrict permissions based on role.”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 Moderator, I would like to flag and approve comments.”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Executives indicated that being able to see a summary of each segment of data was their #1 priority.</a:t>
            </a:r>
            <a:endParaRPr/>
          </a:p>
          <a:p>
            <a:pPr indent="-311150" lvl="0" marL="45720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Note: secondary admin workflow not planned for this release.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/ user stories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